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63" r:id="rId3"/>
    <p:sldId id="257" r:id="rId4"/>
    <p:sldId id="258" r:id="rId5"/>
    <p:sldId id="259" r:id="rId6"/>
    <p:sldId id="282" r:id="rId7"/>
    <p:sldId id="281" r:id="rId8"/>
    <p:sldId id="284" r:id="rId9"/>
    <p:sldId id="283" r:id="rId10"/>
    <p:sldId id="285" r:id="rId11"/>
    <p:sldId id="286" r:id="rId12"/>
    <p:sldId id="280" r:id="rId13"/>
    <p:sldId id="272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224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45695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1472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01244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12805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44665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60798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8180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768752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Regresión  y correlación</a:t>
            </a:r>
          </a:p>
          <a:p>
            <a:pPr algn="ctr"/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a Junio de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95675" y="165656"/>
            <a:ext cx="89960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Formula de la correlación lineal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21 Elipse"/>
          <p:cNvSpPr/>
          <p:nvPr/>
        </p:nvSpPr>
        <p:spPr bwMode="auto">
          <a:xfrm>
            <a:off x="4644084" y="1284490"/>
            <a:ext cx="1872208" cy="720080"/>
          </a:xfrm>
          <a:prstGeom prst="ellipse">
            <a:avLst/>
          </a:prstGeom>
          <a:solidFill>
            <a:schemeClr val="bg1"/>
          </a:solidFill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19 Corchetes"/>
          <p:cNvSpPr/>
          <p:nvPr/>
        </p:nvSpPr>
        <p:spPr bwMode="auto">
          <a:xfrm>
            <a:off x="6732240" y="5383919"/>
            <a:ext cx="846210" cy="870237"/>
          </a:xfrm>
          <a:prstGeom prst="bracketPair">
            <a:avLst/>
          </a:prstGeom>
          <a:noFill/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16 Corchetes"/>
          <p:cNvSpPr/>
          <p:nvPr/>
        </p:nvSpPr>
        <p:spPr bwMode="auto">
          <a:xfrm>
            <a:off x="2742936" y="5583718"/>
            <a:ext cx="876814" cy="835095"/>
          </a:xfrm>
          <a:prstGeom prst="bracketPair">
            <a:avLst/>
          </a:prstGeom>
          <a:noFill/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 b="26408"/>
          <a:stretch>
            <a:fillRect/>
          </a:stretch>
        </p:blipFill>
        <p:spPr bwMode="auto">
          <a:xfrm>
            <a:off x="1365234" y="4061577"/>
            <a:ext cx="196215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13" name="13 Rectángulo"/>
          <p:cNvSpPr/>
          <p:nvPr/>
        </p:nvSpPr>
        <p:spPr bwMode="auto">
          <a:xfrm>
            <a:off x="5021934" y="3134827"/>
            <a:ext cx="2880320" cy="1080120"/>
          </a:xfrm>
          <a:prstGeom prst="rect">
            <a:avLst/>
          </a:prstGeom>
          <a:solidFill>
            <a:srgbClr val="FFC000"/>
          </a:solidFill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kumimoji="0" lang="es-MX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Ss</a:t>
            </a:r>
            <a:r>
              <a:rPr kumimoji="0" lang="es-MX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xy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s-MX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=</a:t>
            </a:r>
            <a:r>
              <a:rPr kumimoji="0" lang="es-MX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lang="el-GR" dirty="0" smtClean="0"/>
              <a:t>Σ</a:t>
            </a:r>
            <a:r>
              <a:rPr lang="es-MX" dirty="0" smtClean="0"/>
              <a:t>XY - </a:t>
            </a:r>
            <a:r>
              <a:rPr kumimoji="0" lang="el-GR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Σ</a:t>
            </a:r>
            <a:r>
              <a:rPr kumimoji="0" lang="es-MX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X </a:t>
            </a:r>
            <a:r>
              <a:rPr kumimoji="0" lang="el-GR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Σ</a:t>
            </a:r>
            <a:r>
              <a:rPr lang="es-MX" u="sng" dirty="0" smtClean="0"/>
              <a:t>Y</a:t>
            </a:r>
            <a:r>
              <a:rPr kumimoji="0" lang="es-MX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endParaRPr kumimoji="0" lang="es-MX" b="0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dirty="0" smtClean="0"/>
              <a:t>           n</a:t>
            </a:r>
            <a:endParaRPr kumimoji="0" lang="es-MX" b="0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14 Rectángulo"/>
          <p:cNvSpPr/>
          <p:nvPr/>
        </p:nvSpPr>
        <p:spPr bwMode="auto">
          <a:xfrm>
            <a:off x="1025559" y="5447055"/>
            <a:ext cx="3168352" cy="1440160"/>
          </a:xfrm>
          <a:prstGeom prst="rect">
            <a:avLst/>
          </a:prstGeom>
          <a:noFill/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Ss</a:t>
            </a:r>
            <a:r>
              <a:rPr kumimoji="0" lang="es-MX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xx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s-MX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=</a:t>
            </a:r>
            <a:r>
              <a:rPr kumimoji="0" lang="es-MX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l-G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Σ</a:t>
            </a:r>
            <a:r>
              <a:rPr kumimoji="0" lang="es-MX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X² -    </a:t>
            </a:r>
            <a:r>
              <a:rPr kumimoji="0" lang="el-GR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Σ</a:t>
            </a:r>
            <a:r>
              <a:rPr kumimoji="0" lang="es-MX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X  </a:t>
            </a:r>
            <a:r>
              <a:rPr kumimoji="0" lang="es-MX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²</a:t>
            </a:r>
            <a:endParaRPr kumimoji="0" lang="es-MX" b="0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dirty="0" smtClean="0"/>
              <a:t>                    n</a:t>
            </a:r>
            <a:endParaRPr kumimoji="0" lang="es-MX" b="0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18 Rectángulo"/>
          <p:cNvSpPr/>
          <p:nvPr/>
        </p:nvSpPr>
        <p:spPr bwMode="auto">
          <a:xfrm>
            <a:off x="4932116" y="5281186"/>
            <a:ext cx="3168352" cy="1440160"/>
          </a:xfrm>
          <a:prstGeom prst="rect">
            <a:avLst/>
          </a:prstGeom>
          <a:noFill/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Ss</a:t>
            </a:r>
            <a:r>
              <a:rPr kumimoji="0" lang="es-MX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YY</a:t>
            </a:r>
            <a:r>
              <a:rPr kumimoji="0" lang="es-MX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=</a:t>
            </a:r>
            <a:r>
              <a:rPr kumimoji="0" lang="es-MX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l-G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Σ</a:t>
            </a:r>
            <a:r>
              <a:rPr lang="es-MX" dirty="0" smtClean="0"/>
              <a:t>Y</a:t>
            </a:r>
            <a:r>
              <a:rPr kumimoji="0" lang="es-MX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² -    </a:t>
            </a:r>
            <a:r>
              <a:rPr kumimoji="0" lang="el-GR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Σ</a:t>
            </a:r>
            <a:r>
              <a:rPr kumimoji="0" lang="es-MX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Y</a:t>
            </a:r>
            <a:r>
              <a:rPr kumimoji="0" lang="es-MX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²</a:t>
            </a:r>
            <a:endParaRPr kumimoji="0" lang="es-MX" b="0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dirty="0" smtClean="0"/>
              <a:t>                    n</a:t>
            </a:r>
            <a:endParaRPr kumimoji="0" lang="es-MX" b="0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 cstate="print"/>
          <a:srcRect t="43825" r="76326" b="12349"/>
          <a:stretch>
            <a:fillRect/>
          </a:stretch>
        </p:blipFill>
        <p:spPr bwMode="auto">
          <a:xfrm>
            <a:off x="5020188" y="1489579"/>
            <a:ext cx="108012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20 Rectángulo"/>
          <p:cNvSpPr/>
          <p:nvPr/>
        </p:nvSpPr>
        <p:spPr>
          <a:xfrm>
            <a:off x="952318" y="1476865"/>
            <a:ext cx="35812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>
                <a:latin typeface="Arial Black" pitchFamily="34" charset="0"/>
              </a:rPr>
              <a:t>Coeficiente de Pearson   = </a:t>
            </a:r>
          </a:p>
        </p:txBody>
      </p:sp>
      <p:sp>
        <p:nvSpPr>
          <p:cNvPr id="18" name="22 CuadroTexto"/>
          <p:cNvSpPr txBox="1"/>
          <p:nvPr/>
        </p:nvSpPr>
        <p:spPr>
          <a:xfrm>
            <a:off x="952318" y="2255018"/>
            <a:ext cx="3241593" cy="14465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sz="2000" dirty="0" smtClean="0"/>
              <a:t>R</a:t>
            </a:r>
            <a:r>
              <a:rPr lang="es-MX" dirty="0" smtClean="0"/>
              <a:t>=c</a:t>
            </a:r>
            <a:r>
              <a:rPr lang="es-MX" sz="1600" dirty="0" smtClean="0"/>
              <a:t>oeficiente de correlación lineal</a:t>
            </a:r>
          </a:p>
          <a:p>
            <a:pPr algn="just"/>
            <a:r>
              <a:rPr lang="es-MX" sz="1600" dirty="0" smtClean="0"/>
              <a:t>r   = Coeficiente de correlación</a:t>
            </a:r>
          </a:p>
          <a:p>
            <a:pPr algn="just"/>
            <a:r>
              <a:rPr lang="es-MX" sz="1600" dirty="0" smtClean="0"/>
              <a:t>X  = Variable</a:t>
            </a:r>
          </a:p>
          <a:p>
            <a:pPr algn="just"/>
            <a:r>
              <a:rPr lang="es-MX" sz="1600" dirty="0" smtClean="0"/>
              <a:t>Y  = Variable</a:t>
            </a:r>
          </a:p>
          <a:p>
            <a:pPr algn="just"/>
            <a:r>
              <a:rPr lang="es-MX" sz="1600" dirty="0" smtClean="0"/>
              <a:t>n   = Número de datos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4985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0 Tabla"/>
          <p:cNvGraphicFramePr>
            <a:graphicFrameLocks noGrp="1"/>
          </p:cNvGraphicFramePr>
          <p:nvPr/>
        </p:nvGraphicFramePr>
        <p:xfrm>
          <a:off x="755576" y="1268760"/>
          <a:ext cx="7956376" cy="1036320"/>
        </p:xfrm>
        <a:graphic>
          <a:graphicData uri="http://schemas.openxmlformats.org/drawingml/2006/table">
            <a:tbl>
              <a:tblPr/>
              <a:tblGrid>
                <a:gridCol w="7956376"/>
              </a:tblGrid>
              <a:tr h="504056">
                <a:tc>
                  <a:txBody>
                    <a:bodyPr/>
                    <a:lstStyle/>
                    <a:p>
                      <a:pPr algn="just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 lang="es-MX" sz="14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just" fontAlgn="b"/>
                      <a:r>
                        <a:rPr lang="es-MX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En la producción de herramientas de acero, se ha considerado ilustrar la relación entre la deformación (</a:t>
                      </a:r>
                      <a:r>
                        <a:rPr lang="es-MX" sz="18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)  y la dureza ( </a:t>
                      </a:r>
                      <a:r>
                        <a:rPr lang="es-MX" sz="18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) </a:t>
                      </a:r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, lo cual se muestra en la siguiente tabla: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2862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" name="2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492896"/>
            <a:ext cx="6443231" cy="1077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13 CuadroTexto"/>
          <p:cNvSpPr txBox="1"/>
          <p:nvPr/>
        </p:nvSpPr>
        <p:spPr>
          <a:xfrm>
            <a:off x="1331640" y="3789040"/>
            <a:ext cx="37248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 smtClean="0"/>
              <a:t>Se pide: </a:t>
            </a:r>
          </a:p>
          <a:p>
            <a:pPr algn="just"/>
            <a:r>
              <a:rPr lang="es-MX" sz="1600" dirty="0" smtClean="0"/>
              <a:t>a) Aplicar el coeficiente de </a:t>
            </a:r>
            <a:r>
              <a:rPr lang="es-MX" sz="1600" dirty="0" err="1" smtClean="0"/>
              <a:t>Pearson</a:t>
            </a:r>
            <a:endParaRPr lang="es-MX" sz="1600" dirty="0" smtClean="0"/>
          </a:p>
          <a:p>
            <a:pPr marL="342900" indent="-342900" algn="just"/>
            <a:r>
              <a:rPr lang="es-MX" sz="1600" dirty="0" smtClean="0"/>
              <a:t>b) Determinar el tipo de correlación</a:t>
            </a:r>
          </a:p>
          <a:p>
            <a:pPr marL="342900" indent="-342900" algn="just"/>
            <a:r>
              <a:rPr lang="es-MX" sz="1600" dirty="0" smtClean="0"/>
              <a:t>c) Realizar la gráfica de dispersión </a:t>
            </a:r>
            <a:endParaRPr lang="es-MX" sz="1600" dirty="0"/>
          </a:p>
        </p:txBody>
      </p:sp>
      <p:sp>
        <p:nvSpPr>
          <p:cNvPr id="5" name="Rectángulo 4"/>
          <p:cNvSpPr/>
          <p:nvPr/>
        </p:nvSpPr>
        <p:spPr>
          <a:xfrm>
            <a:off x="1763688" y="404664"/>
            <a:ext cx="55976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Ejemplo de correlación </a:t>
            </a:r>
            <a:r>
              <a:rPr lang="es-E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lineal</a:t>
            </a:r>
          </a:p>
        </p:txBody>
      </p:sp>
      <p:sp>
        <p:nvSpPr>
          <p:cNvPr id="7" name="19 Rectángulo"/>
          <p:cNvSpPr/>
          <p:nvPr/>
        </p:nvSpPr>
        <p:spPr bwMode="auto">
          <a:xfrm>
            <a:off x="4571623" y="5458007"/>
            <a:ext cx="259228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Correlación positiva fuerte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195736" y="5524243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R</a:t>
            </a:r>
            <a:r>
              <a:rPr lang="es-MX" dirty="0" smtClean="0">
                <a:latin typeface="Century Gothic" panose="020B0502020202020204" pitchFamily="34" charset="0"/>
              </a:rPr>
              <a:t>² =0 .976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6592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115616" y="1988840"/>
            <a:ext cx="68407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/>
              <a:t>Uno de los aspectos más relevantes de la Estadística es el análisis de la relación o dependencia </a:t>
            </a:r>
            <a:r>
              <a:rPr lang="es-MX" sz="2800" dirty="0" smtClean="0"/>
              <a:t>entre</a:t>
            </a:r>
            <a:r>
              <a:rPr lang="es-MX" sz="2800" dirty="0"/>
              <a:t>. </a:t>
            </a:r>
            <a:r>
              <a:rPr lang="es-MX" sz="2800" dirty="0" smtClean="0"/>
              <a:t>Es importante  </a:t>
            </a:r>
            <a:r>
              <a:rPr lang="es-MX" sz="2800" dirty="0"/>
              <a:t>conocer el efecto que una o varias variables pueden causar sobre otra, e incluso predecir en mayor o menor grado valores en una variable a partir de otra</a:t>
            </a:r>
            <a:endParaRPr lang="es-MX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" sz="2000" b="1" dirty="0" err="1"/>
              <a:t>Berenson</a:t>
            </a:r>
            <a:r>
              <a:rPr lang="es-ES" sz="2000" b="1" dirty="0"/>
              <a:t> M. et al   (2001) Estadística para la Administración. México: PEARSON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b="1" dirty="0" smtClean="0"/>
              <a:t>Kazmier L. (2005) Estadística Aplicada  a la Administración y a la Economía. México: Mc Graw Hill</a:t>
            </a:r>
          </a:p>
          <a:p>
            <a:pPr algn="just"/>
            <a:endParaRPr lang="es-ES" sz="2400" b="1" dirty="0" smtClean="0"/>
          </a:p>
          <a:p>
            <a:pPr algn="just"/>
            <a:endParaRPr lang="es-ES" sz="2400" b="1" dirty="0" smtClean="0"/>
          </a:p>
          <a:p>
            <a:pPr algn="just"/>
            <a:r>
              <a:rPr lang="es-ES" sz="2400" b="1" dirty="0" smtClean="0"/>
              <a:t>Levin K. &amp; Rubin D. (2010) Estadística Para Administración y Economía. México: Pearson</a:t>
            </a:r>
            <a:endParaRPr lang="es-MX" sz="2400" dirty="0" smtClean="0"/>
          </a:p>
          <a:p>
            <a:pPr lvl="0" algn="just"/>
            <a:endParaRPr lang="es-ES" sz="2400" b="1" dirty="0" smtClean="0"/>
          </a:p>
          <a:p>
            <a:pPr algn="just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260648"/>
            <a:ext cx="8208663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Medidas de Dispersión </a:t>
            </a:r>
            <a:endParaRPr lang="es-MX" sz="2800" b="1" dirty="0" smtClean="0">
              <a:solidFill>
                <a:srgbClr val="151515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solidFill>
                <a:srgbClr val="151515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 (Abstract)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MX" sz="2400" dirty="0" smtClean="0"/>
              <a:t>El </a:t>
            </a:r>
            <a:r>
              <a:rPr lang="es-MX" sz="2400" dirty="0"/>
              <a:t>análisis de regresión es una técnica estadística para investigar la relación funcional entre dos o más variables, ajustando algún modelo matemático. </a:t>
            </a:r>
            <a:endParaRPr lang="es-MX" sz="2400" dirty="0" smtClean="0"/>
          </a:p>
          <a:p>
            <a:pPr lvl="0" algn="just"/>
            <a:endParaRPr lang="es-MX" sz="2400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/>
              <a:t> </a:t>
            </a:r>
            <a:r>
              <a:rPr lang="es-MX" sz="2400" dirty="0" err="1">
                <a:solidFill>
                  <a:srgbClr val="212121"/>
                </a:solidFill>
              </a:rPr>
              <a:t>Regression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analysis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is</a:t>
            </a:r>
            <a:r>
              <a:rPr lang="es-MX" sz="2400" dirty="0">
                <a:solidFill>
                  <a:srgbClr val="212121"/>
                </a:solidFill>
              </a:rPr>
              <a:t> a </a:t>
            </a:r>
            <a:r>
              <a:rPr lang="es-MX" sz="2400" dirty="0" err="1">
                <a:solidFill>
                  <a:srgbClr val="212121"/>
                </a:solidFill>
              </a:rPr>
              <a:t>statistical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technique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to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investigate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the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functional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relationship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between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two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or</a:t>
            </a:r>
            <a:r>
              <a:rPr lang="es-MX" sz="2400" dirty="0">
                <a:solidFill>
                  <a:srgbClr val="212121"/>
                </a:solidFill>
              </a:rPr>
              <a:t> more variables , </a:t>
            </a:r>
            <a:r>
              <a:rPr lang="es-MX" sz="2400" dirty="0" err="1">
                <a:solidFill>
                  <a:srgbClr val="212121"/>
                </a:solidFill>
              </a:rPr>
              <a:t>adjusting</a:t>
            </a:r>
            <a:r>
              <a:rPr lang="es-MX" sz="2400" dirty="0">
                <a:solidFill>
                  <a:srgbClr val="212121"/>
                </a:solidFill>
              </a:rPr>
              <a:t> a </a:t>
            </a:r>
            <a:r>
              <a:rPr lang="es-MX" sz="2400" dirty="0" err="1">
                <a:solidFill>
                  <a:srgbClr val="212121"/>
                </a:solidFill>
              </a:rPr>
              <a:t>mathematical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400" dirty="0" err="1">
                <a:solidFill>
                  <a:srgbClr val="212121"/>
                </a:solidFill>
              </a:rPr>
              <a:t>model</a:t>
            </a:r>
            <a:r>
              <a:rPr lang="es-MX" sz="2400" dirty="0">
                <a:solidFill>
                  <a:srgbClr val="212121"/>
                </a:solidFill>
              </a:rPr>
              <a:t> </a:t>
            </a:r>
            <a:r>
              <a:rPr lang="es-MX" sz="2000" dirty="0">
                <a:solidFill>
                  <a:srgbClr val="212121"/>
                </a:solidFill>
              </a:rPr>
              <a:t>.</a:t>
            </a:r>
            <a:r>
              <a:rPr lang="es-MX" sz="1100" dirty="0"/>
              <a:t> </a:t>
            </a:r>
            <a:endParaRPr lang="es-MX" sz="1100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sz="3200" dirty="0"/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Estadística y regresión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sz="2000" dirty="0" err="1">
                <a:solidFill>
                  <a:srgbClr val="212121"/>
                </a:solidFill>
                <a:latin typeface="inherit"/>
              </a:rPr>
              <a:t>Statistical</a:t>
            </a:r>
            <a:r>
              <a:rPr lang="es-MX" sz="2000" dirty="0">
                <a:solidFill>
                  <a:srgbClr val="212121"/>
                </a:solidFill>
                <a:latin typeface="inherit"/>
              </a:rPr>
              <a:t> and </a:t>
            </a:r>
            <a:r>
              <a:rPr lang="es-MX" sz="2000" dirty="0" err="1">
                <a:solidFill>
                  <a:srgbClr val="212121"/>
                </a:solidFill>
                <a:latin typeface="inherit"/>
              </a:rPr>
              <a:t>Regression</a:t>
            </a:r>
            <a:r>
              <a:rPr lang="es-MX" sz="700" dirty="0"/>
              <a:t> </a:t>
            </a:r>
            <a:endParaRPr lang="es-MX" sz="1600" dirty="0">
              <a:latin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/>
              <a:t>Proporcionar al estudiante los elementos cuantitativos necesarios para la aplicación de metodologías estadísticas a la investigación aplicada y para la toma de decisiones en la organización.</a:t>
            </a:r>
            <a:endParaRPr lang="es-MX" sz="2800" dirty="0" smtClean="0"/>
          </a:p>
          <a:p>
            <a:pPr algn="ctr"/>
            <a:r>
              <a:rPr lang="es-ES" sz="2800" b="1" dirty="0" smtClean="0"/>
              <a:t> </a:t>
            </a:r>
            <a:endParaRPr lang="es-MX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 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Estadística Descriptiva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/>
              <a:t>Proporcionar los elementos conceptuales e instrumentales del proceso de recopilación, organización, procesamientos, presentación y análisis de la información para la correcta toma de decisiones.</a:t>
            </a:r>
            <a:endParaRPr lang="es-MX" sz="2800" dirty="0" smtClean="0"/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1.6  </a:t>
            </a:r>
            <a:r>
              <a:rPr lang="es-MX" sz="2800" dirty="0" smtClean="0"/>
              <a:t>Regresión y Correlación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MX" sz="2400" dirty="0" smtClean="0"/>
              <a:t>La </a:t>
            </a:r>
            <a:r>
              <a:rPr lang="es-MX" sz="2400" dirty="0"/>
              <a:t>regresión lineal simple utiliza una sola variable de regresión y el caso más sencillo es el modelo de línea </a:t>
            </a:r>
            <a:r>
              <a:rPr lang="es-MX" sz="2400" dirty="0" smtClean="0"/>
              <a:t>recta.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Rectángulo"/>
          <p:cNvSpPr/>
          <p:nvPr/>
        </p:nvSpPr>
        <p:spPr>
          <a:xfrm>
            <a:off x="1331640" y="2492896"/>
            <a:ext cx="3096344" cy="1631216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000" dirty="0" smtClean="0">
                <a:latin typeface="Arial Black" pitchFamily="34" charset="0"/>
              </a:rPr>
              <a:t>Mide y evalúa el grado de asociación lineal entre dos variables cuantitativas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051720" y="404664"/>
            <a:ext cx="50839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Correlación lineal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26" name="Picture 2" descr="http://www.hrc.es/bioest/binorma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988840"/>
            <a:ext cx="3638550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04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051720" y="404664"/>
            <a:ext cx="50839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Correlación lineal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14 Rectángulo"/>
          <p:cNvSpPr/>
          <p:nvPr/>
        </p:nvSpPr>
        <p:spPr>
          <a:xfrm>
            <a:off x="539552" y="1772816"/>
            <a:ext cx="4572000" cy="2308324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Determina si los cambios en una de ellas influyen en los valores de la otra. Si ocurre esto se dice que las variables están correlacionadas o bien que hay correlación entre ellas.</a:t>
            </a:r>
            <a:endParaRPr lang="es-MX" sz="2400" b="1" dirty="0">
              <a:solidFill>
                <a:schemeClr val="bg1"/>
              </a:solidFill>
            </a:endParaRPr>
          </a:p>
        </p:txBody>
      </p:sp>
      <p:pic>
        <p:nvPicPr>
          <p:cNvPr id="1028" name="Picture 4" descr="https://upload.wikimedia.org/wikipedia/commons/3/3d/Correlation_typ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525962"/>
            <a:ext cx="4252949" cy="19301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032977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051720" y="404664"/>
            <a:ext cx="50839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Correlación lineal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14 Rectángulo"/>
          <p:cNvSpPr/>
          <p:nvPr/>
        </p:nvSpPr>
        <p:spPr>
          <a:xfrm>
            <a:off x="539552" y="1772816"/>
            <a:ext cx="4572000" cy="1200329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spAutoFit/>
          </a:bodyPr>
          <a:lstStyle/>
          <a:p>
            <a:pPr algn="ctr"/>
            <a:r>
              <a:rPr lang="es-MX" sz="2400" dirty="0">
                <a:solidFill>
                  <a:schemeClr val="bg1"/>
                </a:solidFill>
              </a:rPr>
              <a:t>Se presenta a través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</a:rPr>
              <a:t> de  un diagrama 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</a:rPr>
              <a:t>de dispersión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l="30712" t="25219" r="27227" b="12766"/>
          <a:stretch>
            <a:fillRect/>
          </a:stretch>
        </p:blipFill>
        <p:spPr bwMode="auto">
          <a:xfrm>
            <a:off x="2411760" y="3452619"/>
            <a:ext cx="4273527" cy="3221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1176" y="1807468"/>
            <a:ext cx="3429000" cy="1333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</p:pic>
    </p:spTree>
    <p:extLst>
      <p:ext uri="{BB962C8B-B14F-4D97-AF65-F5344CB8AC3E}">
        <p14:creationId xmlns:p14="http://schemas.microsoft.com/office/powerpoint/2010/main" val="11171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051720" y="404664"/>
            <a:ext cx="50839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Correlación lineal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13 Rectángulo"/>
          <p:cNvSpPr/>
          <p:nvPr/>
        </p:nvSpPr>
        <p:spPr>
          <a:xfrm>
            <a:off x="1387317" y="1612831"/>
            <a:ext cx="6984776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2000" dirty="0" smtClean="0">
                <a:latin typeface="Arial Black" pitchFamily="34" charset="0"/>
              </a:rPr>
              <a:t>Se realiza a través del coeficiente de </a:t>
            </a:r>
            <a:r>
              <a:rPr lang="es-MX" sz="2000" dirty="0" err="1" smtClean="0">
                <a:latin typeface="Arial Black" pitchFamily="34" charset="0"/>
              </a:rPr>
              <a:t>Pearson</a:t>
            </a:r>
            <a:endParaRPr lang="es-MX" sz="2000" dirty="0" smtClean="0">
              <a:latin typeface="Arial Black" pitchFamily="34" charset="0"/>
            </a:endParaRPr>
          </a:p>
        </p:txBody>
      </p:sp>
      <p:sp>
        <p:nvSpPr>
          <p:cNvPr id="8" name="14 Rectángulo"/>
          <p:cNvSpPr/>
          <p:nvPr/>
        </p:nvSpPr>
        <p:spPr>
          <a:xfrm>
            <a:off x="2593705" y="2667109"/>
            <a:ext cx="4572000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spAutoFit/>
          </a:bodyPr>
          <a:lstStyle/>
          <a:p>
            <a:pPr algn="ctr"/>
            <a:r>
              <a:rPr lang="es-MX" sz="2000" dirty="0" smtClean="0"/>
              <a:t>El coeficiente puede tomar cualquier valor entre -1 y 1</a:t>
            </a:r>
            <a:endParaRPr lang="es-MX" sz="20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l="19090" t="29156" r="8964" b="38360"/>
          <a:stretch>
            <a:fillRect/>
          </a:stretch>
        </p:blipFill>
        <p:spPr bwMode="auto">
          <a:xfrm>
            <a:off x="827584" y="3859887"/>
            <a:ext cx="7704856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841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494</Words>
  <Application>Microsoft Office PowerPoint</Application>
  <PresentationFormat>Presentación en pantalla (4:3)</PresentationFormat>
  <Paragraphs>100</Paragraphs>
  <Slides>13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Arial Black</vt:lpstr>
      <vt:lpstr>Calibri</vt:lpstr>
      <vt:lpstr>Century Gothic</vt:lpstr>
      <vt:lpstr>inherit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Beatriz</cp:lastModifiedBy>
  <cp:revision>63</cp:revision>
  <dcterms:created xsi:type="dcterms:W3CDTF">2012-08-07T16:35:15Z</dcterms:created>
  <dcterms:modified xsi:type="dcterms:W3CDTF">2016-02-07T21:55:20Z</dcterms:modified>
</cp:coreProperties>
</file>